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41F53-97B5-4862-B015-AB26F87A9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589F1D-DE29-47E5-B84A-135FD8D5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4863CD-D43C-49D3-8FA9-1AFFA3A7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667777-E491-4F85-BCBF-EFF024EA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2CD183-91EA-4FE1-885B-439FC1B2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13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07DEDF-15A9-452C-BAA1-F65C55A2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C25000-73E2-4A73-9988-0A0F71898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F3DFF77-AA00-4D20-B566-4CC244ED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490FAB-7262-489E-B615-7EE4A3F8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E8C3AD-66F1-4547-93E3-D7634515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6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CF9C13-87A7-4BFF-AE36-48E927D70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CCAF2C-5726-4FCB-A0BE-DF88E10FB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A8F9DA-CA4D-4F2E-A470-94F3BEC03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2F0691-B337-4477-A4D9-8C4FF5CE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53CAD0-8312-4AC5-A756-AF4E1215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77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909387-A883-4911-9219-3C0AB521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E98414-1DE4-41F1-9812-28D550B0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F11D22-B00F-47E1-9771-13E07F8A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57AC54-E46A-494E-980B-42BDC9EE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14B2D0-8648-48A1-8B5F-0FCAA3FE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49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3201BC-0642-460B-95B7-789CBAC1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E463048-1279-415F-895B-60A9AFB39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5150C6-9548-4AC1-A364-8AF00357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83E826-9171-4C4F-801C-99411035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D052E1-13FA-4C63-AA7F-8F75E1A2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82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8110B3-27BC-4941-9F4A-5AAD45AB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5C4D46-6CFC-4F43-86C6-6E4936A4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CA4158B-4DEC-4BB3-8A3F-4F3AC48C1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F2BF7F-A0F1-4734-843E-5251C39C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5ED172-D306-4146-9E15-52F288FC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EC7C46-D61C-4966-92A8-90A2F893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9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226832-BC1B-4EEB-BDC5-BC84D1E8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B06C61-DEA9-4856-A164-3C418B3C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4BBBBEB-1EFB-44E7-9D97-16DE55B75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7B9DF3-E009-48D4-A562-F1BEED2BB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315F445-8C64-49F0-96AC-CDB84A046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B9B7333-49C1-497B-9887-9D46E371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6552DE1-DE7B-4B61-99F7-519764EA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D48830C-C71E-4EA4-B9C0-9C714A1F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70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B4D1C-457D-47BC-B584-835DC96F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A74DA11-487E-4915-9EF8-F876FEAF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47A461-100B-48A0-AA99-A6EBBA8C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2DD8631-26EA-463B-A50B-9BE2B3EB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76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06548C-D5F6-4F12-9B5B-CE8CAFD8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63166B2-7258-45FD-B7DD-51FCA516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081A9E-3F04-414C-824E-93A5F847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4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369379-ECD9-4507-81BB-7663C9CA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00827-ABCC-4B0E-A567-553662DCD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210EFE-0A16-4BE7-B5DA-1C7AE49CF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ED8784-C5B3-4071-8961-D6196219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553957-E573-4A3F-900E-B476B853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A0FFB9-AD8A-461C-A254-F6589F21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4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5D0FCD-D5CC-42B7-BAE2-3124DA95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1530861-475E-4AA6-B287-B2DA4DCD4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5C8C6C5-52C1-49B9-AFC2-9F191736F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CE4BE8-52D1-420B-BBDC-000DBB34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EDEF34-FDC7-4033-A546-22FB7B83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BB43DA4-F9B8-43F9-8D50-7224A05B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33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2E283F-B397-4B60-964F-F335898E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CA03034-75A0-4E65-868B-D3D0BEDEF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5294FC-8213-4739-8862-95ECFCA10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E06B-E49C-471F-AD40-83BB84087351}" type="datetimeFigureOut">
              <a:rPr lang="zh-TW" altLang="en-US" smtClean="0"/>
              <a:t>2020/2/18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6AF6EE-BFAA-44BC-9E79-960889A5B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2B6775-7C21-4886-8D83-28792732A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6795-51D5-40ED-9BAA-726368E2B3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932511-3590-4707-9FEB-AEE3C03D7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2387600"/>
          </a:xfrm>
        </p:spPr>
        <p:txBody>
          <a:bodyPr anchor="ctr" anchorCtr="0"/>
          <a:lstStyle/>
          <a:p>
            <a:pPr algn="l"/>
            <a:r>
              <a:rPr lang="en-US" altLang="zh-TW" dirty="0"/>
              <a:t>Chapter 3:Brownian Motion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DA83EC-2635-475C-BC76-337C84AEB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2306"/>
            <a:ext cx="9144000" cy="339898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en-US" altLang="zh-TW" sz="3200" b="1" dirty="0"/>
              <a:t>3.2 Scaled Random walks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altLang="zh-TW" sz="3200" dirty="0"/>
              <a:t>Increments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altLang="zh-TW" sz="3200" dirty="0"/>
              <a:t>Martingale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altLang="zh-TW" sz="3200" dirty="0"/>
              <a:t>Quadratic Variation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altLang="zh-TW" sz="3200" dirty="0"/>
              <a:t>Limiting Distribution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TW" altLang="en-US" sz="3200" b="1" dirty="0"/>
              <a:t>可看成</a:t>
            </a:r>
            <a:r>
              <a:rPr lang="en-US" altLang="zh-TW" sz="3200" b="1" dirty="0"/>
              <a:t>Brownian</a:t>
            </a:r>
            <a:r>
              <a:rPr lang="zh-TW" altLang="en-US" sz="3200" b="1" dirty="0"/>
              <a:t> </a:t>
            </a:r>
            <a:r>
              <a:rPr lang="en-US" altLang="zh-TW" sz="3200" b="1" dirty="0"/>
              <a:t>motion</a:t>
            </a:r>
            <a:r>
              <a:rPr lang="zh-TW" altLang="en-US" sz="3200" b="1" dirty="0"/>
              <a:t> 離散版</a:t>
            </a:r>
          </a:p>
        </p:txBody>
      </p:sp>
    </p:spTree>
    <p:extLst>
      <p:ext uri="{BB962C8B-B14F-4D97-AF65-F5344CB8AC3E}">
        <p14:creationId xmlns:p14="http://schemas.microsoft.com/office/powerpoint/2010/main" val="422981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57C026-CBD1-4D1C-9C43-E0DC31E0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of Scale Random Walk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0F20214-31EC-4A0C-98F1-995AA4DE1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Indep. Increment</a:t>
                </a:r>
              </a:p>
              <a:p>
                <a:r>
                  <a:rPr lang="en-US" altLang="zh-TW" dirty="0"/>
                  <a:t>If 0 = t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&lt; t</a:t>
                </a:r>
                <a:r>
                  <a:rPr lang="en-US" altLang="zh-TW" baseline="-25000" dirty="0"/>
                  <a:t>1</a:t>
                </a:r>
                <a:r>
                  <a:rPr lang="en-US" altLang="zh-TW" dirty="0"/>
                  <a:t>&lt; t</a:t>
                </a:r>
                <a:r>
                  <a:rPr lang="en-US" altLang="zh-TW" baseline="-25000" dirty="0"/>
                  <a:t>2</a:t>
                </a:r>
                <a:r>
                  <a:rPr lang="en-US" altLang="zh-TW" dirty="0"/>
                  <a:t>&lt; ……. t</a:t>
                </a:r>
                <a:r>
                  <a:rPr lang="en-US" altLang="zh-TW" baseline="-25000" dirty="0"/>
                  <a:t>m</a:t>
                </a:r>
                <a:r>
                  <a:rPr lang="en-US" altLang="zh-TW" dirty="0"/>
                  <a:t> are such that each </a:t>
                </a:r>
                <a:r>
                  <a:rPr lang="en-US" altLang="zh-TW" dirty="0" err="1"/>
                  <a:t>nt</a:t>
                </a:r>
                <a:r>
                  <a:rPr lang="en-US" altLang="zh-TW" baseline="-25000" dirty="0" err="1"/>
                  <a:t>j</a:t>
                </a:r>
                <a:r>
                  <a:rPr lang="en-US" altLang="zh-TW" dirty="0"/>
                  <a:t> is an integer, then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,(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TW" sz="2000" dirty="0"/>
                  <a:t>,</a:t>
                </a:r>
                <a:r>
                  <a:rPr lang="en-US" altLang="zh-TW" sz="2000" b="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…..,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sz="2000" dirty="0"/>
                  <a:t>    </a:t>
                </a:r>
                <a:r>
                  <a:rPr lang="en-US" altLang="zh-TW" dirty="0"/>
                  <a:t>are </a:t>
                </a:r>
                <a:r>
                  <a:rPr lang="en-US" altLang="zh-TW" dirty="0" err="1"/>
                  <a:t>indep</a:t>
                </a:r>
                <a:r>
                  <a:rPr lang="en-US" altLang="zh-TW" dirty="0"/>
                  <a:t>.</a:t>
                </a:r>
              </a:p>
              <a:p>
                <a:r>
                  <a:rPr lang="en-US" altLang="zh-TW" dirty="0"/>
                  <a:t>If 0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𝑠𝑢𝑐h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𝑡h𝑎𝑡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𝑖𝑛𝑡𝑒𝑔𝑒𝑟𝑠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𝑡h𝑒𝑛</m:t>
                    </m:r>
                  </m:oMath>
                </a14:m>
                <a:endParaRPr lang="en-US" altLang="zh-TW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TW" altLang="en-US" dirty="0"/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0F20214-31EC-4A0C-98F1-995AA4DE1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09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65C0F0-2D47-4631-8DEB-55014C8C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0429F87-ECE7-4CB9-9BD7-B7E4329F9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365419" cy="61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0EA8A4-B3DC-4197-BA49-5EF8D70C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Quadratic Variation</a:t>
            </a:r>
            <a:endParaRPr lang="zh-TW" alt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4B7F61C-2B97-4B38-BF01-894976194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             </a:t>
                </a:r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</m:sSub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𝑛𝑡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4B7F61C-2B97-4B38-BF01-894976194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980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6D8E91-FDD7-4D13-9B31-FBD034E9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Limiting Distribution of the Scaled Random Walk </a:t>
            </a:r>
            <a:endParaRPr lang="zh-TW" altLang="en-US" sz="4000" b="1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F62709C-F8A8-4426-A50E-638E7FC2A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982" y="1475906"/>
            <a:ext cx="7743187" cy="48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143DCAB5-F603-45F1-9259-8EDA8A96B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8" y="365125"/>
            <a:ext cx="9582767" cy="60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5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5F7982-02C5-42CD-96CA-A7E6AA50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Approximate the Integer</a:t>
            </a:r>
            <a:endParaRPr lang="zh-TW" alt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EA44DF-E87C-4371-842E-19942BD93C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3600" dirty="0"/>
                  <a:t>Given a continuous bounded function g(x)</a:t>
                </a:r>
              </a:p>
              <a:p>
                <a:endParaRPr lang="en-US" altLang="zh-TW" sz="3600" dirty="0"/>
              </a:p>
              <a:p>
                <a:r>
                  <a:rPr lang="en-US" altLang="zh-TW" sz="3600" dirty="0"/>
                  <a:t>We can obtain a good approximate </a:t>
                </a:r>
              </a:p>
              <a:p>
                <a:pPr marL="0" indent="0">
                  <a:buNone/>
                </a:pPr>
                <a:r>
                  <a:rPr lang="en-US" altLang="zh-TW" sz="3600" dirty="0"/>
                  <a:t>   </a:t>
                </a:r>
                <a14:m>
                  <m:oMath xmlns:m="http://schemas.openxmlformats.org/officeDocument/2006/math"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sup>
                    </m:sSup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(0.25))]</m:t>
                    </m:r>
                    <m:r>
                      <a:rPr lang="en-US" altLang="zh-TW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zh-TW" alt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nary>
                      <m:nary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en-US" altLang="zh-TW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TW" sz="3600" dirty="0"/>
              </a:p>
              <a:p>
                <a:r>
                  <a:rPr lang="en-US" altLang="zh-TW" sz="3600" dirty="0"/>
                  <a:t>The C.L.T(</a:t>
                </a:r>
                <a:r>
                  <a:rPr lang="zh-TW" altLang="en-US" sz="3600" dirty="0"/>
                  <a:t>中央極限定理</a:t>
                </a:r>
                <a:r>
                  <a:rPr lang="en-US" altLang="zh-TW" sz="3600" dirty="0"/>
                  <a:t>) asserts that the aforementioned approximation is valid</a:t>
                </a:r>
                <a:endParaRPr lang="zh-TW" altLang="en-US" sz="36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0EA44DF-E87C-4371-842E-19942BD93C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7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22FE8-4256-48F7-AF8E-35FC4400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err="1"/>
              <a:t>Thm</a:t>
            </a:r>
            <a:r>
              <a:rPr lang="en-US" altLang="zh-TW" sz="5400" b="1" dirty="0"/>
              <a:t>. 3.2.1 Central limit </a:t>
            </a:r>
            <a:r>
              <a:rPr lang="en-US" altLang="zh-TW" sz="5400" b="1" dirty="0" err="1"/>
              <a:t>Thm</a:t>
            </a:r>
            <a:r>
              <a:rPr lang="en-US" altLang="zh-TW" sz="5400" b="1" dirty="0"/>
              <a:t>.</a:t>
            </a:r>
            <a:endParaRPr lang="zh-TW" altLang="en-US" sz="5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8FC422-C5EC-4C2A-9B9C-5E28DB001C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Fix t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zh-TW" dirty="0"/>
                  <a:t> 0. As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→  ∞</m:t>
                    </m:r>
                  </m:oMath>
                </a14:m>
                <a:r>
                  <a:rPr lang="en-US" altLang="zh-TW" dirty="0"/>
                  <a:t>, the distribution of  the scaled random walk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evaluated at time t converges to the normal distribution with mean zero and variance t(N(0,t)).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Outline of proof:</a:t>
                </a:r>
              </a:p>
              <a:p>
                <a:pPr marL="0" indent="0">
                  <a:buNone/>
                </a:pPr>
                <a:r>
                  <a:rPr lang="zh-TW" altLang="en-US" dirty="0"/>
                  <a:t>藉由</a:t>
                </a:r>
                <a:r>
                  <a:rPr lang="en-US" altLang="zh-TW" dirty="0"/>
                  <a:t>moment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generating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function(MGF)</a:t>
                </a:r>
                <a:r>
                  <a:rPr lang="zh-TW" altLang="en-US" dirty="0"/>
                  <a:t>的唯一性來判斷</a:t>
                </a:r>
                <a:r>
                  <a:rPr lang="en-US" altLang="zh-TW" dirty="0" err="1"/>
                  <a:t>r.v.</a:t>
                </a:r>
                <a:r>
                  <a:rPr lang="zh-TW" altLang="en-US" dirty="0"/>
                  <a:t>屬於何種  分配，說明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zh-TW" altLang="en-US" dirty="0"/>
                  <a:t>的</a:t>
                </a:r>
                <a:r>
                  <a:rPr lang="en-US" altLang="zh-TW" dirty="0" err="1"/>
                  <a:t>MGF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Normal</a:t>
                </a:r>
                <a:r>
                  <a:rPr lang="zh-TW" altLang="en-US" dirty="0"/>
                  <a:t>的</a:t>
                </a:r>
                <a:r>
                  <a:rPr lang="en-US" altLang="zh-TW" dirty="0"/>
                  <a:t>MGF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E08FC422-C5EC-4C2A-9B9C-5E28DB001C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03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E1E1B0B-2A73-4AB2-A52C-37FBA7EE5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033" y="288294"/>
            <a:ext cx="8788048" cy="5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52D96E3-6AF5-4A06-A5AE-9FEF9F66D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359" y="275207"/>
            <a:ext cx="9529771" cy="55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76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77F2295-3701-4C67-ADEF-6C94DA260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50" y="283471"/>
            <a:ext cx="8545090" cy="58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2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C26580-1B87-4D13-9B28-28625001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3.2.1 </a:t>
            </a:r>
            <a:r>
              <a:rPr lang="en-US" altLang="zh-TW" b="1" dirty="0"/>
              <a:t>Symmetric Random Walk</a:t>
            </a:r>
            <a:endParaRPr lang="zh-TW" altLang="en-US" b="1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A2D8F2E-D90C-4EB1-847C-5D3A05E65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297" y="1863103"/>
            <a:ext cx="5117896" cy="315224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2FAAD8E-22AE-46EE-9C1B-8CDC7C7BE291}"/>
              </a:ext>
            </a:extLst>
          </p:cNvPr>
          <p:cNvSpPr txBox="1"/>
          <p:nvPr/>
        </p:nvSpPr>
        <p:spPr>
          <a:xfrm>
            <a:off x="6661727" y="1863103"/>
            <a:ext cx="51178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Flippling</a:t>
            </a:r>
            <a:r>
              <a:rPr lang="en-US" altLang="zh-TW" dirty="0"/>
              <a:t> a fair coin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algn="just"/>
            <a:r>
              <a:rPr lang="zh-TW" altLang="en-US" dirty="0"/>
              <a:t>其中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j</a:t>
            </a:r>
            <a:r>
              <a:rPr lang="zh-TW" altLang="en-US" dirty="0"/>
              <a:t>為第</a:t>
            </a:r>
            <a:r>
              <a:rPr lang="en-US" altLang="zh-TW" dirty="0"/>
              <a:t>j</a:t>
            </a:r>
            <a:r>
              <a:rPr lang="zh-TW" altLang="en-US" dirty="0"/>
              <a:t>次所發生的結果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B2AAA39-71C6-4B62-B06A-AEE778803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28" y="2447914"/>
            <a:ext cx="3433804" cy="98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9780ED-5840-4688-B376-6B2A35CFCCE1}"/>
                  </a:ext>
                </a:extLst>
              </p:cNvPr>
              <p:cNvSpPr txBox="1"/>
              <p:nvPr/>
            </p:nvSpPr>
            <p:spPr>
              <a:xfrm>
                <a:off x="1216241" y="5530787"/>
                <a:ext cx="3053918" cy="973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Define M</a:t>
                </a:r>
                <a:r>
                  <a:rPr lang="en-US" altLang="zh-TW" baseline="-25000" dirty="0"/>
                  <a:t>0</a:t>
                </a:r>
                <a:r>
                  <a:rPr lang="en-US" altLang="zh-TW" dirty="0"/>
                  <a:t>=0</a:t>
                </a:r>
              </a:p>
              <a:p>
                <a:r>
                  <a:rPr lang="en-US" altLang="zh-TW" dirty="0"/>
                  <a:t>M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TW" alt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̇"/>
                            <m:ctrlPr>
                              <a:rPr lang="zh-TW" alt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zh-TW" altLang="en-US" i="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zh-TW" alt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zh-TW" alt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TW" alt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, k=1,2,3,….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29780ED-5840-4688-B376-6B2A35CF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41" y="5530787"/>
                <a:ext cx="3053918" cy="973215"/>
              </a:xfrm>
              <a:prstGeom prst="rect">
                <a:avLst/>
              </a:prstGeom>
              <a:blipFill>
                <a:blip r:embed="rId4"/>
                <a:stretch>
                  <a:fillRect l="-1800" t="-31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03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E9C228F-7557-4B72-9FF5-37F1814C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89" y="497149"/>
            <a:ext cx="9252232" cy="55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0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83258-3991-4176-8233-B9ED4F3D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3.2.2</a:t>
            </a:r>
            <a:r>
              <a:rPr lang="zh-TW" altLang="en-US" dirty="0"/>
              <a:t> </a:t>
            </a:r>
            <a:r>
              <a:rPr lang="en-US" altLang="zh-TW" b="1" dirty="0" err="1"/>
              <a:t>Indep</a:t>
            </a:r>
            <a:r>
              <a:rPr lang="en-US" altLang="zh-TW" b="1" dirty="0"/>
              <a:t>.</a:t>
            </a:r>
            <a:r>
              <a:rPr lang="zh-TW" altLang="en-US" b="1" dirty="0"/>
              <a:t> </a:t>
            </a:r>
            <a:r>
              <a:rPr lang="en-US" altLang="zh-TW" b="1" dirty="0"/>
              <a:t>Increments</a:t>
            </a:r>
            <a:endParaRPr lang="zh-TW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C22BF-F443-45B4-931E-123062C253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sz="3600" dirty="0"/>
                  <a:t> </a:t>
                </a:r>
                <a:r>
                  <a:rPr lang="en-US" altLang="zh-TW" sz="30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sz="3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3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30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000" dirty="0"/>
                  <a:t>called  increment of the random walk. 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TW" sz="3000" dirty="0"/>
                  <a:t>A random walk has independent increments.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If we choose nonnegative integers 0 = k</a:t>
                </a:r>
                <a:r>
                  <a:rPr lang="en-US" altLang="zh-TW" sz="3000" baseline="-25000" dirty="0"/>
                  <a:t>o</a:t>
                </a:r>
                <a:r>
                  <a:rPr lang="en-US" altLang="zh-TW" sz="3000" dirty="0"/>
                  <a:t> &lt; k</a:t>
                </a:r>
                <a:r>
                  <a:rPr lang="en-US" altLang="zh-TW" sz="3000" baseline="-25000" dirty="0"/>
                  <a:t>1</a:t>
                </a:r>
                <a:r>
                  <a:rPr lang="en-US" altLang="zh-TW" sz="3000" dirty="0"/>
                  <a:t> &lt; · · · &lt; k</a:t>
                </a:r>
                <a:r>
                  <a:rPr lang="en-US" altLang="zh-TW" sz="3000" baseline="-25000" dirty="0"/>
                  <a:t>m</a:t>
                </a:r>
                <a:r>
                  <a:rPr lang="en-US" altLang="zh-TW" sz="3000" dirty="0"/>
                  <a:t>, the </a:t>
                </a:r>
                <a:r>
                  <a:rPr lang="en-US" altLang="zh-TW" sz="3000" dirty="0" err="1"/>
                  <a:t>r.v.</a:t>
                </a:r>
                <a:r>
                  <a:rPr lang="en-US" altLang="zh-TW" sz="3000" dirty="0"/>
                  <a:t> 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TW" sz="3000" dirty="0"/>
                  <a:t>,</a:t>
                </a:r>
                <a:r>
                  <a:rPr lang="en-US" altLang="zh-TW" sz="3000" b="0" dirty="0"/>
                  <a:t> …..,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altLang="zh-TW" sz="3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000" dirty="0"/>
                  <a:t>are independent.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70EC22BF-F443-45B4-931E-123062C25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5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50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E8BB8F-D3E5-4DC7-AC8E-877731BF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Properties of Random Walks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452393E-76EF-4D19-B708-5267704A1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4000" dirty="0"/>
                  <a:t>Increments over nonoverlapping time intervals are </a:t>
                </a:r>
                <a:r>
                  <a:rPr lang="en-US" altLang="zh-TW" sz="4000" dirty="0" err="1"/>
                  <a:t>indep</a:t>
                </a:r>
                <a:r>
                  <a:rPr lang="en-US" altLang="zh-TW" sz="4000" dirty="0"/>
                  <a:t>. because they </a:t>
                </a:r>
                <a:r>
                  <a:rPr lang="en-US" altLang="zh-TW" sz="4000" dirty="0" err="1"/>
                  <a:t>depand</a:t>
                </a:r>
                <a:r>
                  <a:rPr lang="en-US" altLang="zh-TW" sz="4000" dirty="0"/>
                  <a:t> on different coin toss</a:t>
                </a:r>
              </a:p>
              <a:p>
                <a:endParaRPr lang="en-US" altLang="zh-TW" sz="4000" dirty="0"/>
              </a:p>
              <a:p>
                <a:r>
                  <a:rPr lang="en-US" altLang="zh-TW" sz="4000" dirty="0"/>
                  <a:t>Each increment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4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altLang="zh-TW" sz="4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TW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4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zh-TW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4000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a:rPr lang="en-US" altLang="zh-TW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4000" b="0" dirty="0"/>
                  <a:t>expected value </a:t>
                </a:r>
              </a:p>
              <a:p>
                <a:pPr marL="0" indent="0">
                  <a:buNone/>
                </a:pPr>
                <a:r>
                  <a:rPr lang="en-US" altLang="zh-TW" sz="4000" dirty="0"/>
                  <a:t>  </a:t>
                </a:r>
                <a:r>
                  <a:rPr lang="en-US" altLang="zh-TW" sz="4000" b="0" dirty="0"/>
                  <a:t>0 and variance k</a:t>
                </a:r>
                <a:r>
                  <a:rPr lang="en-US" altLang="zh-TW" sz="4000" b="0" baseline="-25000" dirty="0"/>
                  <a:t>i+1</a:t>
                </a:r>
                <a:r>
                  <a:rPr lang="en-US" altLang="zh-TW" sz="4000" b="0" dirty="0"/>
                  <a:t>-k</a:t>
                </a:r>
                <a:r>
                  <a:rPr lang="en-US" altLang="zh-TW" sz="4000" b="0" baseline="-25000" dirty="0"/>
                  <a:t>i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452393E-76EF-4D19-B708-5267704A1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 r="-15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1D6FB-0B21-42EA-9E65-1B9DCC65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Martingale Property for the Symmetric Random Walk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A83815-322B-4B5A-9B15-DC099BEB1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600" dirty="0"/>
              <a:t>Choose nonnegative integers </a:t>
            </a:r>
            <a:r>
              <a:rPr lang="en-US" altLang="zh-TW" sz="3600" i="1" dirty="0"/>
              <a:t>k</a:t>
            </a:r>
            <a:r>
              <a:rPr lang="en-US" altLang="zh-TW" sz="3600" dirty="0"/>
              <a:t> &lt; </a:t>
            </a:r>
            <a:r>
              <a:rPr lang="en-US" altLang="zh-TW" sz="3600" i="1" dirty="0"/>
              <a:t>l</a:t>
            </a:r>
            <a:r>
              <a:rPr lang="en-US" altLang="zh-TW" sz="3600" dirty="0"/>
              <a:t> and compute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    </a:t>
            </a:r>
            <a:r>
              <a:rPr lang="en-US" altLang="zh-TW" dirty="0">
                <a:solidFill>
                  <a:srgbClr val="FF0000"/>
                </a:solidFill>
              </a:rPr>
              <a:t>Note (</a:t>
            </a:r>
            <a:r>
              <a:rPr lang="en-US" altLang="zh-TW" dirty="0" err="1">
                <a:solidFill>
                  <a:srgbClr val="FF0000"/>
                </a:solidFill>
              </a:rPr>
              <a:t>M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l</a:t>
            </a:r>
            <a:r>
              <a:rPr lang="en-US" altLang="zh-TW" i="1" dirty="0">
                <a:solidFill>
                  <a:srgbClr val="FF0000"/>
                </a:solidFill>
              </a:rPr>
              <a:t> – </a:t>
            </a:r>
            <a:r>
              <a:rPr lang="en-US" altLang="zh-TW" dirty="0">
                <a:solidFill>
                  <a:srgbClr val="FF0000"/>
                </a:solidFill>
              </a:rPr>
              <a:t>M</a:t>
            </a:r>
            <a:r>
              <a:rPr lang="en-US" altLang="zh-TW" baseline="-25000" dirty="0">
                <a:solidFill>
                  <a:srgbClr val="FF0000"/>
                </a:solidFill>
              </a:rPr>
              <a:t>k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和</a:t>
            </a:r>
            <a:r>
              <a:rPr lang="en-US" altLang="zh-TW" dirty="0" err="1">
                <a:solidFill>
                  <a:srgbClr val="FF0000"/>
                </a:solidFill>
              </a:rPr>
              <a:t>F</a:t>
            </a:r>
            <a:r>
              <a:rPr lang="en-US" altLang="zh-TW" baseline="-25000" dirty="0" err="1">
                <a:solidFill>
                  <a:srgbClr val="FF0000"/>
                </a:solidFill>
              </a:rPr>
              <a:t>k</a:t>
            </a:r>
            <a:r>
              <a:rPr lang="zh-TW" altLang="en-US" dirty="0">
                <a:solidFill>
                  <a:srgbClr val="FF0000"/>
                </a:solidFill>
              </a:rPr>
              <a:t>獨立</a:t>
            </a:r>
            <a:endParaRPr lang="zh-TW" altLang="en-US" i="1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599E23-1B56-47AC-BDE4-0E1A6079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50" y="2705625"/>
            <a:ext cx="6744284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4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18650E-E7AF-468C-AA82-4D0C5E12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TW" sz="4800" b="1" dirty="0"/>
              <a:t>Quadratic Variation of the Symmetric Random Walk</a:t>
            </a:r>
            <a:endParaRPr lang="zh-TW" alt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1B96532-5F3D-4CDE-9032-909C5F3F29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sz="3600" dirty="0"/>
                  <a:t>The quadratic variation up to time k is </a:t>
                </a:r>
                <a:r>
                  <a:rPr lang="en-US" altLang="zh-TW" sz="3600" dirty="0" err="1"/>
                  <a:t>defind</a:t>
                </a:r>
                <a:r>
                  <a:rPr lang="en-US" altLang="zh-TW" sz="3600" dirty="0"/>
                  <a:t> to be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3600" b="0" i="1" dirty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TW" sz="360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en-US" altLang="zh-TW" sz="3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3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3600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3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3600" dirty="0"/>
              </a:p>
              <a:p>
                <a:pPr marL="0" indent="0">
                  <a:buNone/>
                </a:pPr>
                <a:r>
                  <a:rPr lang="en-US" altLang="zh-TW" sz="3600" dirty="0"/>
                  <a:t>Note 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600" dirty="0"/>
                  <a:t>Computed path-by-path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3600" dirty="0"/>
                  <a:t>Summing the square of one-step increments</a:t>
                </a:r>
                <a:r>
                  <a:rPr lang="en-US" altLang="zh-TW" sz="3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altLang="zh-TW" sz="36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1B96532-5F3D-4CDE-9032-909C5F3F29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7" t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75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DEC1A2-DF35-4849-825D-45D1B89B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Difference between [M,M]</a:t>
            </a:r>
            <a:r>
              <a:rPr lang="en-US" altLang="zh-TW" sz="4800" b="1" baseline="-25000" dirty="0"/>
              <a:t>k</a:t>
            </a:r>
            <a:r>
              <a:rPr lang="en-US" altLang="zh-TW" sz="4800" b="1" dirty="0"/>
              <a:t> &amp; Var(M</a:t>
            </a:r>
            <a:r>
              <a:rPr lang="en-US" altLang="zh-TW" sz="4800" b="1" baseline="-25000" dirty="0"/>
              <a:t>k</a:t>
            </a:r>
            <a:r>
              <a:rPr lang="en-US" altLang="zh-TW" sz="4800" b="1" dirty="0"/>
              <a:t>)</a:t>
            </a:r>
            <a:endParaRPr lang="zh-TW" altLang="en-US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8D963DE-6040-4F2D-B874-34C302807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In this case, [M,M]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 = Var(M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) in quantity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Var(M</a:t>
                </a:r>
                <a:r>
                  <a:rPr lang="en-US" altLang="zh-TW" baseline="-25000" dirty="0"/>
                  <a:t>K</a:t>
                </a:r>
                <a:r>
                  <a:rPr lang="en-US" altLang="zh-TW" dirty="0"/>
                  <a:t>):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1.Computed by taking average over all path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2.Change probability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dirty="0"/>
                  <a:t> change variance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Quadratic variation: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1.Path-by-path</a:t>
                </a:r>
              </a:p>
              <a:p>
                <a:pPr lvl="1"/>
                <a:r>
                  <a:rPr lang="en-US" altLang="zh-TW" dirty="0"/>
                  <a:t>Does not rely on paths in this case</a:t>
                </a:r>
              </a:p>
              <a:p>
                <a:pPr lvl="1"/>
                <a:r>
                  <a:rPr lang="en-US" altLang="zh-TW" dirty="0"/>
                  <a:t>Generally speaking, may rely on paths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2.Irrelevant with probability</a:t>
                </a: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68D963DE-6040-4F2D-B874-34C302807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3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1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FBE48-1471-423F-986A-425607623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07"/>
            <a:ext cx="10515600" cy="913259"/>
          </a:xfrm>
        </p:spPr>
        <p:txBody>
          <a:bodyPr/>
          <a:lstStyle/>
          <a:p>
            <a:r>
              <a:rPr lang="en-US" altLang="zh-TW" b="1" dirty="0"/>
              <a:t>Scale Symmetric Random Walk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0AC99A6-6B60-4AC1-B968-09B67ED37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3000" dirty="0"/>
                  <a:t>To approximate a Brownian motion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-speed up time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-scale down the step size</a:t>
                </a:r>
              </a:p>
              <a:p>
                <a:pPr marL="0" indent="0">
                  <a:buNone/>
                </a:pPr>
                <a:r>
                  <a:rPr lang="en-US" altLang="zh-TW" sz="3000" dirty="0"/>
                  <a:t>   of a symmetric random walk</a:t>
                </a:r>
              </a:p>
              <a:p>
                <a:r>
                  <a:rPr lang="en-US" altLang="zh-TW" sz="3000" dirty="0"/>
                  <a:t>Define the scaled symmetric random walk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b>
                    </m:sSub>
                  </m:oMath>
                </a14:m>
                <a:endParaRPr lang="en-US" altLang="zh-TW" sz="3000" b="0" dirty="0"/>
              </a:p>
              <a:p>
                <a:r>
                  <a:rPr lang="en-US" altLang="zh-TW" sz="3000" dirty="0"/>
                  <a:t>If </a:t>
                </a:r>
                <a:r>
                  <a:rPr lang="en-US" altLang="zh-TW" sz="3000" dirty="0" err="1"/>
                  <a:t>nt</a:t>
                </a:r>
                <a:r>
                  <a:rPr lang="en-US" altLang="zh-TW" sz="3000" dirty="0"/>
                  <a:t> isn’t an integer, 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3000" b="0" dirty="0"/>
                  <a:t> by linear interpolation</a:t>
                </a:r>
              </a:p>
              <a:p>
                <a:r>
                  <a:rPr lang="en-US" altLang="zh-TW" sz="3000" dirty="0"/>
                  <a:t>Obtain a Brownian motion in the limit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000" b="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altLang="zh-TW" sz="3000" b="0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TW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zh-TW" sz="3000" b="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B0AC99A6-6B60-4AC1-B968-09B67ED37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3331"/>
                <a:ext cx="10515600" cy="4351338"/>
              </a:xfrm>
              <a:blipFill>
                <a:blip r:embed="rId2"/>
                <a:stretch>
                  <a:fillRect l="-1217" t="-28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511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9A04ECC-2295-41E3-9751-56B31B8CFC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TW" dirty="0"/>
                  <a:t>A sample Path of Scaled Random Walk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F9A04ECC-2295-41E3-9751-56B31B8CFC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560EB5F-C44E-4A35-90CF-CBED1860B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312887"/>
            <a:ext cx="9664083" cy="51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592</Words>
  <Application>Microsoft Office PowerPoint</Application>
  <PresentationFormat>寬螢幕</PresentationFormat>
  <Paragraphs>86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佈景主題</vt:lpstr>
      <vt:lpstr>Chapter 3:Brownian Motion</vt:lpstr>
      <vt:lpstr>3.2.1 Symmetric Random Walk</vt:lpstr>
      <vt:lpstr>3.2.2 Indep. Increments</vt:lpstr>
      <vt:lpstr>Properties of Random Walks</vt:lpstr>
      <vt:lpstr>Martingale Property for the Symmetric Random Walk</vt:lpstr>
      <vt:lpstr>Quadratic Variation of the Symmetric Random Walk</vt:lpstr>
      <vt:lpstr>Difference between [M,M]k &amp; Var(Mk)</vt:lpstr>
      <vt:lpstr>Scale Symmetric Random Walk</vt:lpstr>
      <vt:lpstr>A sample Path of Scaled Random Walk W^((100) )</vt:lpstr>
      <vt:lpstr>Property of Scale Random Walk</vt:lpstr>
      <vt:lpstr>PowerPoint 簡報</vt:lpstr>
      <vt:lpstr>Quadratic Variation</vt:lpstr>
      <vt:lpstr>Limiting Distribution of the Scaled Random Walk </vt:lpstr>
      <vt:lpstr>PowerPoint 簡報</vt:lpstr>
      <vt:lpstr>Approximate the Integer</vt:lpstr>
      <vt:lpstr>Thm. 3.2.1 Central limit Thm.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3:Brownian Motion</dc:title>
  <dc:creator>shao8</dc:creator>
  <cp:lastModifiedBy>shao8</cp:lastModifiedBy>
  <cp:revision>31</cp:revision>
  <dcterms:created xsi:type="dcterms:W3CDTF">2020-02-17T05:36:00Z</dcterms:created>
  <dcterms:modified xsi:type="dcterms:W3CDTF">2020-02-18T04:51:54Z</dcterms:modified>
</cp:coreProperties>
</file>